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0"/>
  </p:notesMasterIdLst>
  <p:sldIdLst>
    <p:sldId id="256" r:id="rId4"/>
    <p:sldId id="262" r:id="rId5"/>
    <p:sldId id="410" r:id="rId6"/>
    <p:sldId id="424" r:id="rId7"/>
    <p:sldId id="414" r:id="rId8"/>
    <p:sldId id="429" r:id="rId9"/>
    <p:sldId id="401" r:id="rId10"/>
    <p:sldId id="425" r:id="rId11"/>
    <p:sldId id="413" r:id="rId12"/>
    <p:sldId id="430" r:id="rId13"/>
    <p:sldId id="426" r:id="rId14"/>
    <p:sldId id="428" r:id="rId15"/>
    <p:sldId id="419" r:id="rId16"/>
    <p:sldId id="417" r:id="rId17"/>
    <p:sldId id="427" r:id="rId18"/>
    <p:sldId id="411" r:id="rId19"/>
  </p:sldIdLst>
  <p:sldSz cx="12192000" cy="6858000"/>
  <p:notesSz cx="7077075" cy="9369425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1" autoAdjust="0"/>
    <p:restoredTop sz="94660"/>
  </p:normalViewPr>
  <p:slideViewPr>
    <p:cSldViewPr snapToGrid="0">
      <p:cViewPr varScale="1">
        <p:scale>
          <a:sx n="66" d="100"/>
          <a:sy n="66" d="100"/>
        </p:scale>
        <p:origin x="206" y="45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235467-685C-4A30-985F-D818A388C1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B7A1B5-B0BC-48A7-A3DC-4764525BD544}">
      <dgm:prSet custT="1"/>
      <dgm:spPr/>
      <dgm:t>
        <a:bodyPr/>
        <a:lstStyle/>
        <a:p>
          <a:r>
            <a:rPr lang="en-US" sz="1600" dirty="0"/>
            <a:t>Accuracy: 0.6476</a:t>
          </a:r>
        </a:p>
      </dgm:t>
    </dgm:pt>
    <dgm:pt modelId="{691BE49E-8C2E-4077-AFA0-839A19B98E5A}" type="parTrans" cxnId="{21D8D97D-6AE3-495D-9E77-534B9FDB6F8C}">
      <dgm:prSet/>
      <dgm:spPr/>
      <dgm:t>
        <a:bodyPr/>
        <a:lstStyle/>
        <a:p>
          <a:endParaRPr lang="en-US"/>
        </a:p>
      </dgm:t>
    </dgm:pt>
    <dgm:pt modelId="{FE438C1C-FEEE-4A2C-9FEC-9D1A98CA6E7C}" type="sibTrans" cxnId="{21D8D97D-6AE3-495D-9E77-534B9FDB6F8C}">
      <dgm:prSet/>
      <dgm:spPr/>
      <dgm:t>
        <a:bodyPr/>
        <a:lstStyle/>
        <a:p>
          <a:endParaRPr lang="en-US"/>
        </a:p>
      </dgm:t>
    </dgm:pt>
    <dgm:pt modelId="{8C347177-BBF1-4A30-8EFF-4FE758F0A0C0}">
      <dgm:prSet custT="1"/>
      <dgm:spPr/>
      <dgm:t>
        <a:bodyPr/>
        <a:lstStyle/>
        <a:p>
          <a:r>
            <a:rPr lang="en-US" sz="1600" dirty="0"/>
            <a:t>NPV: 0.6923</a:t>
          </a:r>
        </a:p>
      </dgm:t>
    </dgm:pt>
    <dgm:pt modelId="{4F8A6AA0-3032-44E8-971D-2262BD5852E9}" type="parTrans" cxnId="{98D450B3-89FB-47BB-94FE-4D4FEC04F3C2}">
      <dgm:prSet/>
      <dgm:spPr/>
      <dgm:t>
        <a:bodyPr/>
        <a:lstStyle/>
        <a:p>
          <a:endParaRPr lang="en-US"/>
        </a:p>
      </dgm:t>
    </dgm:pt>
    <dgm:pt modelId="{61C0BEAC-6688-4032-A2DB-094D80896670}" type="sibTrans" cxnId="{98D450B3-89FB-47BB-94FE-4D4FEC04F3C2}">
      <dgm:prSet/>
      <dgm:spPr/>
      <dgm:t>
        <a:bodyPr/>
        <a:lstStyle/>
        <a:p>
          <a:endParaRPr lang="en-US"/>
        </a:p>
      </dgm:t>
    </dgm:pt>
    <dgm:pt modelId="{E4862FCD-1FD7-485F-8274-ED0C76E5A7A4}">
      <dgm:prSet custT="1"/>
      <dgm:spPr/>
      <dgm:t>
        <a:bodyPr/>
        <a:lstStyle/>
        <a:p>
          <a:r>
            <a:rPr lang="en-US" sz="1600" dirty="0"/>
            <a:t>Sensitivity: 0.7736</a:t>
          </a:r>
        </a:p>
      </dgm:t>
    </dgm:pt>
    <dgm:pt modelId="{C984AAEB-492A-462D-9EDF-5302D8401F9B}" type="parTrans" cxnId="{245710B1-9613-424F-9281-67D0694C259D}">
      <dgm:prSet/>
      <dgm:spPr/>
      <dgm:t>
        <a:bodyPr/>
        <a:lstStyle/>
        <a:p>
          <a:endParaRPr lang="en-US"/>
        </a:p>
      </dgm:t>
    </dgm:pt>
    <dgm:pt modelId="{8DB2F8EF-4297-44CE-B747-E9AD3FAF7110}" type="sibTrans" cxnId="{245710B1-9613-424F-9281-67D0694C259D}">
      <dgm:prSet/>
      <dgm:spPr/>
      <dgm:t>
        <a:bodyPr/>
        <a:lstStyle/>
        <a:p>
          <a:endParaRPr lang="en-US"/>
        </a:p>
      </dgm:t>
    </dgm:pt>
    <dgm:pt modelId="{E02C3523-19D0-4B39-BEA3-28EAC8DF0A91}">
      <dgm:prSet custT="1"/>
      <dgm:spPr/>
      <dgm:t>
        <a:bodyPr/>
        <a:lstStyle/>
        <a:p>
          <a:r>
            <a:rPr lang="en-US" sz="1600" dirty="0"/>
            <a:t>PPV: 0.6212</a:t>
          </a:r>
        </a:p>
      </dgm:t>
    </dgm:pt>
    <dgm:pt modelId="{E06EDBD5-E62C-4151-B92D-24A0F9414BAE}" type="parTrans" cxnId="{BC742F13-6329-43BD-AD1B-D39EBF3A8CA9}">
      <dgm:prSet/>
      <dgm:spPr/>
      <dgm:t>
        <a:bodyPr/>
        <a:lstStyle/>
        <a:p>
          <a:endParaRPr lang="en-US"/>
        </a:p>
      </dgm:t>
    </dgm:pt>
    <dgm:pt modelId="{1F954C7E-F7FE-4DF4-B893-554182E2F4E3}" type="sibTrans" cxnId="{BC742F13-6329-43BD-AD1B-D39EBF3A8CA9}">
      <dgm:prSet/>
      <dgm:spPr/>
      <dgm:t>
        <a:bodyPr/>
        <a:lstStyle/>
        <a:p>
          <a:endParaRPr lang="en-US"/>
        </a:p>
      </dgm:t>
    </dgm:pt>
    <dgm:pt modelId="{9FC3524A-ED47-449B-A970-F89A13184696}">
      <dgm:prSet custT="1"/>
      <dgm:spPr/>
      <dgm:t>
        <a:bodyPr/>
        <a:lstStyle/>
        <a:p>
          <a:r>
            <a:rPr lang="en-US" sz="1600" dirty="0"/>
            <a:t>Specificity: 0.5192 </a:t>
          </a:r>
        </a:p>
      </dgm:t>
    </dgm:pt>
    <dgm:pt modelId="{67957B39-6210-4A5A-B05D-741F7A87B6A4}" type="sibTrans" cxnId="{FC1B03A4-4469-4355-9347-1756902C8FA3}">
      <dgm:prSet/>
      <dgm:spPr/>
      <dgm:t>
        <a:bodyPr/>
        <a:lstStyle/>
        <a:p>
          <a:endParaRPr lang="en-US"/>
        </a:p>
      </dgm:t>
    </dgm:pt>
    <dgm:pt modelId="{1957FBA2-AB15-49D2-94FD-903D9F778503}" type="parTrans" cxnId="{FC1B03A4-4469-4355-9347-1756902C8FA3}">
      <dgm:prSet/>
      <dgm:spPr/>
      <dgm:t>
        <a:bodyPr/>
        <a:lstStyle/>
        <a:p>
          <a:endParaRPr lang="en-US"/>
        </a:p>
      </dgm:t>
    </dgm:pt>
    <dgm:pt modelId="{E4BD329B-4F89-4B40-850F-7E26D4805017}" type="pres">
      <dgm:prSet presAssocID="{95235467-685C-4A30-985F-D818A388C126}" presName="linear" presStyleCnt="0">
        <dgm:presLayoutVars>
          <dgm:animLvl val="lvl"/>
          <dgm:resizeHandles val="exact"/>
        </dgm:presLayoutVars>
      </dgm:prSet>
      <dgm:spPr/>
    </dgm:pt>
    <dgm:pt modelId="{54A28EB5-9B1D-4758-9064-F5F118764D69}" type="pres">
      <dgm:prSet presAssocID="{38B7A1B5-B0BC-48A7-A3DC-4764525BD544}" presName="parentText" presStyleLbl="node1" presStyleIdx="0" presStyleCnt="5" custLinFactNeighborX="1701" custLinFactNeighborY="-28160">
        <dgm:presLayoutVars>
          <dgm:chMax val="0"/>
          <dgm:bulletEnabled val="1"/>
        </dgm:presLayoutVars>
      </dgm:prSet>
      <dgm:spPr/>
    </dgm:pt>
    <dgm:pt modelId="{AEF1F08F-434C-49E8-A508-4809E28CF8CF}" type="pres">
      <dgm:prSet presAssocID="{FE438C1C-FEEE-4A2C-9FEC-9D1A98CA6E7C}" presName="spacer" presStyleCnt="0"/>
      <dgm:spPr/>
    </dgm:pt>
    <dgm:pt modelId="{6B9462B9-9775-49EF-8F63-3D48FB3E4740}" type="pres">
      <dgm:prSet presAssocID="{E4862FCD-1FD7-485F-8274-ED0C76E5A7A4}" presName="parentText" presStyleLbl="node1" presStyleIdx="1" presStyleCnt="5" custLinFactNeighborX="2462" custLinFactNeighborY="-18717">
        <dgm:presLayoutVars>
          <dgm:chMax val="0"/>
          <dgm:bulletEnabled val="1"/>
        </dgm:presLayoutVars>
      </dgm:prSet>
      <dgm:spPr/>
    </dgm:pt>
    <dgm:pt modelId="{5DC6AC8B-CC01-4016-B7F2-9A0F8FCDD6E8}" type="pres">
      <dgm:prSet presAssocID="{8DB2F8EF-4297-44CE-B747-E9AD3FAF7110}" presName="spacer" presStyleCnt="0"/>
      <dgm:spPr/>
    </dgm:pt>
    <dgm:pt modelId="{9749C7CB-751A-4B17-BCDC-B94FC20F250E}" type="pres">
      <dgm:prSet presAssocID="{9FC3524A-ED47-449B-A970-F89A1318469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0E77E95-8661-462F-84F7-66C83540F219}" type="pres">
      <dgm:prSet presAssocID="{67957B39-6210-4A5A-B05D-741F7A87B6A4}" presName="spacer" presStyleCnt="0"/>
      <dgm:spPr/>
    </dgm:pt>
    <dgm:pt modelId="{4DDD9727-3C56-4B08-ABDB-DBAA8DB69535}" type="pres">
      <dgm:prSet presAssocID="{E02C3523-19D0-4B39-BEA3-28EAC8DF0A91}" presName="parentText" presStyleLbl="node1" presStyleIdx="3" presStyleCnt="5" custLinFactNeighborY="3479">
        <dgm:presLayoutVars>
          <dgm:chMax val="0"/>
          <dgm:bulletEnabled val="1"/>
        </dgm:presLayoutVars>
      </dgm:prSet>
      <dgm:spPr/>
    </dgm:pt>
    <dgm:pt modelId="{DE005762-1D83-4FCE-BCC2-674EC471193C}" type="pres">
      <dgm:prSet presAssocID="{1F954C7E-F7FE-4DF4-B893-554182E2F4E3}" presName="spacer" presStyleCnt="0"/>
      <dgm:spPr/>
    </dgm:pt>
    <dgm:pt modelId="{268B0CF0-1A79-4736-8E67-CDD7FCEAA9E2}" type="pres">
      <dgm:prSet presAssocID="{8C347177-BBF1-4A30-8EFF-4FE758F0A0C0}" presName="parentText" presStyleLbl="node1" presStyleIdx="4" presStyleCnt="5" custLinFactNeighborX="1177">
        <dgm:presLayoutVars>
          <dgm:chMax val="0"/>
          <dgm:bulletEnabled val="1"/>
        </dgm:presLayoutVars>
      </dgm:prSet>
      <dgm:spPr/>
    </dgm:pt>
  </dgm:ptLst>
  <dgm:cxnLst>
    <dgm:cxn modelId="{BC742F13-6329-43BD-AD1B-D39EBF3A8CA9}" srcId="{95235467-685C-4A30-985F-D818A388C126}" destId="{E02C3523-19D0-4B39-BEA3-28EAC8DF0A91}" srcOrd="3" destOrd="0" parTransId="{E06EDBD5-E62C-4151-B92D-24A0F9414BAE}" sibTransId="{1F954C7E-F7FE-4DF4-B893-554182E2F4E3}"/>
    <dgm:cxn modelId="{DA14271F-9215-4AB2-8FC1-8371F6399ECC}" type="presOf" srcId="{95235467-685C-4A30-985F-D818A388C126}" destId="{E4BD329B-4F89-4B40-850F-7E26D4805017}" srcOrd="0" destOrd="0" presId="urn:microsoft.com/office/officeart/2005/8/layout/vList2"/>
    <dgm:cxn modelId="{EB186124-5AD0-47D2-A70E-7849EDAB5A7A}" type="presOf" srcId="{E4862FCD-1FD7-485F-8274-ED0C76E5A7A4}" destId="{6B9462B9-9775-49EF-8F63-3D48FB3E4740}" srcOrd="0" destOrd="0" presId="urn:microsoft.com/office/officeart/2005/8/layout/vList2"/>
    <dgm:cxn modelId="{6B4FCC5B-DF34-4E90-BA0F-B62FAB5AF4B6}" type="presOf" srcId="{E02C3523-19D0-4B39-BEA3-28EAC8DF0A91}" destId="{4DDD9727-3C56-4B08-ABDB-DBAA8DB69535}" srcOrd="0" destOrd="0" presId="urn:microsoft.com/office/officeart/2005/8/layout/vList2"/>
    <dgm:cxn modelId="{198BFF5E-580A-4CBC-AA4A-5128DCB42860}" type="presOf" srcId="{38B7A1B5-B0BC-48A7-A3DC-4764525BD544}" destId="{54A28EB5-9B1D-4758-9064-F5F118764D69}" srcOrd="0" destOrd="0" presId="urn:microsoft.com/office/officeart/2005/8/layout/vList2"/>
    <dgm:cxn modelId="{1C48936A-173A-4EE6-9EDB-873691133439}" type="presOf" srcId="{8C347177-BBF1-4A30-8EFF-4FE758F0A0C0}" destId="{268B0CF0-1A79-4736-8E67-CDD7FCEAA9E2}" srcOrd="0" destOrd="0" presId="urn:microsoft.com/office/officeart/2005/8/layout/vList2"/>
    <dgm:cxn modelId="{21D8D97D-6AE3-495D-9E77-534B9FDB6F8C}" srcId="{95235467-685C-4A30-985F-D818A388C126}" destId="{38B7A1B5-B0BC-48A7-A3DC-4764525BD544}" srcOrd="0" destOrd="0" parTransId="{691BE49E-8C2E-4077-AFA0-839A19B98E5A}" sibTransId="{FE438C1C-FEEE-4A2C-9FEC-9D1A98CA6E7C}"/>
    <dgm:cxn modelId="{FC1B03A4-4469-4355-9347-1756902C8FA3}" srcId="{95235467-685C-4A30-985F-D818A388C126}" destId="{9FC3524A-ED47-449B-A970-F89A13184696}" srcOrd="2" destOrd="0" parTransId="{1957FBA2-AB15-49D2-94FD-903D9F778503}" sibTransId="{67957B39-6210-4A5A-B05D-741F7A87B6A4}"/>
    <dgm:cxn modelId="{245710B1-9613-424F-9281-67D0694C259D}" srcId="{95235467-685C-4A30-985F-D818A388C126}" destId="{E4862FCD-1FD7-485F-8274-ED0C76E5A7A4}" srcOrd="1" destOrd="0" parTransId="{C984AAEB-492A-462D-9EDF-5302D8401F9B}" sibTransId="{8DB2F8EF-4297-44CE-B747-E9AD3FAF7110}"/>
    <dgm:cxn modelId="{98D450B3-89FB-47BB-94FE-4D4FEC04F3C2}" srcId="{95235467-685C-4A30-985F-D818A388C126}" destId="{8C347177-BBF1-4A30-8EFF-4FE758F0A0C0}" srcOrd="4" destOrd="0" parTransId="{4F8A6AA0-3032-44E8-971D-2262BD5852E9}" sibTransId="{61C0BEAC-6688-4032-A2DB-094D80896670}"/>
    <dgm:cxn modelId="{9BCDBEE9-4B4E-44F4-B4CD-D6445F1C1FAA}" type="presOf" srcId="{9FC3524A-ED47-449B-A970-F89A13184696}" destId="{9749C7CB-751A-4B17-BCDC-B94FC20F250E}" srcOrd="0" destOrd="0" presId="urn:microsoft.com/office/officeart/2005/8/layout/vList2"/>
    <dgm:cxn modelId="{312B818D-00D5-4E2A-8101-4EDABD8572DE}" type="presParOf" srcId="{E4BD329B-4F89-4B40-850F-7E26D4805017}" destId="{54A28EB5-9B1D-4758-9064-F5F118764D69}" srcOrd="0" destOrd="0" presId="urn:microsoft.com/office/officeart/2005/8/layout/vList2"/>
    <dgm:cxn modelId="{8C552386-738E-4E5F-8A22-1D9B5C7D05B8}" type="presParOf" srcId="{E4BD329B-4F89-4B40-850F-7E26D4805017}" destId="{AEF1F08F-434C-49E8-A508-4809E28CF8CF}" srcOrd="1" destOrd="0" presId="urn:microsoft.com/office/officeart/2005/8/layout/vList2"/>
    <dgm:cxn modelId="{15A61A3F-A9DB-4482-A100-797DC4F5FA43}" type="presParOf" srcId="{E4BD329B-4F89-4B40-850F-7E26D4805017}" destId="{6B9462B9-9775-49EF-8F63-3D48FB3E4740}" srcOrd="2" destOrd="0" presId="urn:microsoft.com/office/officeart/2005/8/layout/vList2"/>
    <dgm:cxn modelId="{D880D98D-50CC-4B2B-91BC-56FB93599074}" type="presParOf" srcId="{E4BD329B-4F89-4B40-850F-7E26D4805017}" destId="{5DC6AC8B-CC01-4016-B7F2-9A0F8FCDD6E8}" srcOrd="3" destOrd="0" presId="urn:microsoft.com/office/officeart/2005/8/layout/vList2"/>
    <dgm:cxn modelId="{0B52EBF1-9AE9-4A77-B3C3-5FA0C4B23A29}" type="presParOf" srcId="{E4BD329B-4F89-4B40-850F-7E26D4805017}" destId="{9749C7CB-751A-4B17-BCDC-B94FC20F250E}" srcOrd="4" destOrd="0" presId="urn:microsoft.com/office/officeart/2005/8/layout/vList2"/>
    <dgm:cxn modelId="{FFD50760-ABD0-41DB-B681-05A7535422D6}" type="presParOf" srcId="{E4BD329B-4F89-4B40-850F-7E26D4805017}" destId="{D0E77E95-8661-462F-84F7-66C83540F219}" srcOrd="5" destOrd="0" presId="urn:microsoft.com/office/officeart/2005/8/layout/vList2"/>
    <dgm:cxn modelId="{BF5D6853-6B16-4775-A693-2059578B1378}" type="presParOf" srcId="{E4BD329B-4F89-4B40-850F-7E26D4805017}" destId="{4DDD9727-3C56-4B08-ABDB-DBAA8DB69535}" srcOrd="6" destOrd="0" presId="urn:microsoft.com/office/officeart/2005/8/layout/vList2"/>
    <dgm:cxn modelId="{EE736DAD-C626-460B-A14E-06975798F6F0}" type="presParOf" srcId="{E4BD329B-4F89-4B40-850F-7E26D4805017}" destId="{DE005762-1D83-4FCE-BCC2-674EC471193C}" srcOrd="7" destOrd="0" presId="urn:microsoft.com/office/officeart/2005/8/layout/vList2"/>
    <dgm:cxn modelId="{F92E3F1C-6D54-4764-9881-59FA2D75AB36}" type="presParOf" srcId="{E4BD329B-4F89-4B40-850F-7E26D4805017}" destId="{268B0CF0-1A79-4736-8E67-CDD7FCEAA9E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28EB5-9B1D-4758-9064-F5F118764D69}">
      <dsp:nvSpPr>
        <dsp:cNvPr id="0" name=""/>
        <dsp:cNvSpPr/>
      </dsp:nvSpPr>
      <dsp:spPr>
        <a:xfrm>
          <a:off x="0" y="0"/>
          <a:ext cx="2028457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Accuracy: 0.6476</a:t>
          </a:r>
        </a:p>
      </dsp:txBody>
      <dsp:txXfrm>
        <a:off x="39295" y="39295"/>
        <a:ext cx="1949867" cy="726370"/>
      </dsp:txXfrm>
    </dsp:sp>
    <dsp:sp modelId="{6B9462B9-9775-49EF-8F63-3D48FB3E4740}">
      <dsp:nvSpPr>
        <dsp:cNvPr id="0" name=""/>
        <dsp:cNvSpPr/>
      </dsp:nvSpPr>
      <dsp:spPr>
        <a:xfrm>
          <a:off x="0" y="906451"/>
          <a:ext cx="2028457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Sensitivity: 0.7736</a:t>
          </a:r>
        </a:p>
      </dsp:txBody>
      <dsp:txXfrm>
        <a:off x="39295" y="945746"/>
        <a:ext cx="1949867" cy="726370"/>
      </dsp:txXfrm>
    </dsp:sp>
    <dsp:sp modelId="{9749C7CB-751A-4B17-BCDC-B94FC20F250E}">
      <dsp:nvSpPr>
        <dsp:cNvPr id="0" name=""/>
        <dsp:cNvSpPr/>
      </dsp:nvSpPr>
      <dsp:spPr>
        <a:xfrm>
          <a:off x="0" y="1858430"/>
          <a:ext cx="2028457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Specificity: 0.5192 </a:t>
          </a:r>
        </a:p>
      </dsp:txBody>
      <dsp:txXfrm>
        <a:off x="39295" y="1897725"/>
        <a:ext cx="1949867" cy="726370"/>
      </dsp:txXfrm>
    </dsp:sp>
    <dsp:sp modelId="{4DDD9727-3C56-4B08-ABDB-DBAA8DB69535}">
      <dsp:nvSpPr>
        <dsp:cNvPr id="0" name=""/>
        <dsp:cNvSpPr/>
      </dsp:nvSpPr>
      <dsp:spPr>
        <a:xfrm>
          <a:off x="0" y="2791538"/>
          <a:ext cx="2028457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PPV: 0.6212</a:t>
          </a:r>
        </a:p>
      </dsp:txBody>
      <dsp:txXfrm>
        <a:off x="39295" y="2830833"/>
        <a:ext cx="1949867" cy="726370"/>
      </dsp:txXfrm>
    </dsp:sp>
    <dsp:sp modelId="{268B0CF0-1A79-4736-8E67-CDD7FCEAA9E2}">
      <dsp:nvSpPr>
        <dsp:cNvPr id="0" name=""/>
        <dsp:cNvSpPr/>
      </dsp:nvSpPr>
      <dsp:spPr>
        <a:xfrm>
          <a:off x="0" y="3716030"/>
          <a:ext cx="2028457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NPV: 0.6923</a:t>
          </a:r>
        </a:p>
      </dsp:txBody>
      <dsp:txXfrm>
        <a:off x="39295" y="3755325"/>
        <a:ext cx="1949867" cy="726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70098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70098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r">
              <a:defRPr sz="1200"/>
            </a:lvl1pPr>
          </a:lstStyle>
          <a:p>
            <a:fld id="{E2986D27-5D4C-4368-B107-FD8666C9B89B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1171575"/>
            <a:ext cx="5622925" cy="3162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73" tIns="46986" rIns="93973" bIns="469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9036"/>
            <a:ext cx="5661660" cy="3689211"/>
          </a:xfrm>
          <a:prstGeom prst="rect">
            <a:avLst/>
          </a:prstGeom>
        </p:spPr>
        <p:txBody>
          <a:bodyPr vert="horz" lIns="93973" tIns="46986" rIns="93973" bIns="469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66733" cy="470097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9328"/>
            <a:ext cx="3066733" cy="470097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r">
              <a:defRPr sz="1200"/>
            </a:lvl1pPr>
          </a:lstStyle>
          <a:p>
            <a:fld id="{20A755A0-37DE-4F90-B406-2A2700F0A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6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707" r:id="rId8"/>
    <p:sldLayoutId id="2147483708" r:id="rId9"/>
    <p:sldLayoutId id="2147483656" r:id="rId10"/>
    <p:sldLayoutId id="214748368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5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png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219" y="307571"/>
            <a:ext cx="11028476" cy="2299572"/>
          </a:xfrm>
        </p:spPr>
        <p:txBody>
          <a:bodyPr/>
          <a:lstStyle/>
          <a:p>
            <a:r>
              <a:rPr lang="en-US" dirty="0"/>
              <a:t>Predicting the Winner of NFL-Games using Elo Rating</a:t>
            </a:r>
          </a:p>
        </p:txBody>
      </p:sp>
      <p:sp>
        <p:nvSpPr>
          <p:cNvPr id="6" name="TextBox 5">
            <a:hlinkClick r:id="rId4"/>
          </p:cNvPr>
          <p:cNvSpPr txBox="1"/>
          <p:nvPr/>
        </p:nvSpPr>
        <p:spPr>
          <a:xfrm>
            <a:off x="659218" y="6507121"/>
            <a:ext cx="11532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4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0786F6E5-B72F-48D6-85F3-DA054F2C7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28"/>
    </mc:Choice>
    <mc:Fallback xmlns="">
      <p:transition spd="slow" advTm="35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5D5D9-7EE3-4534-A87B-F9E917837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550" y="328764"/>
            <a:ext cx="10037135" cy="724247"/>
          </a:xfrm>
        </p:spPr>
        <p:txBody>
          <a:bodyPr/>
          <a:lstStyle/>
          <a:p>
            <a:r>
              <a:rPr lang="en-US" sz="4800" dirty="0"/>
              <a:t>Application: Week 8 Predictions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7C6205-BA87-4C35-A73C-B4C4A20F5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667816"/>
              </p:ext>
            </p:extLst>
          </p:nvPr>
        </p:nvGraphicFramePr>
        <p:xfrm>
          <a:off x="1821296" y="1995055"/>
          <a:ext cx="8428294" cy="3624352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992709">
                  <a:extLst>
                    <a:ext uri="{9D8B030D-6E8A-4147-A177-3AD203B41FA5}">
                      <a16:colId xmlns:a16="http://schemas.microsoft.com/office/drawing/2014/main" val="3190775739"/>
                    </a:ext>
                  </a:extLst>
                </a:gridCol>
                <a:gridCol w="992709">
                  <a:extLst>
                    <a:ext uri="{9D8B030D-6E8A-4147-A177-3AD203B41FA5}">
                      <a16:colId xmlns:a16="http://schemas.microsoft.com/office/drawing/2014/main" val="2223513974"/>
                    </a:ext>
                  </a:extLst>
                </a:gridCol>
                <a:gridCol w="992709">
                  <a:extLst>
                    <a:ext uri="{9D8B030D-6E8A-4147-A177-3AD203B41FA5}">
                      <a16:colId xmlns:a16="http://schemas.microsoft.com/office/drawing/2014/main" val="3239501482"/>
                    </a:ext>
                  </a:extLst>
                </a:gridCol>
                <a:gridCol w="928046">
                  <a:extLst>
                    <a:ext uri="{9D8B030D-6E8A-4147-A177-3AD203B41FA5}">
                      <a16:colId xmlns:a16="http://schemas.microsoft.com/office/drawing/2014/main" val="3219907065"/>
                    </a:ext>
                  </a:extLst>
                </a:gridCol>
                <a:gridCol w="259312">
                  <a:extLst>
                    <a:ext uri="{9D8B030D-6E8A-4147-A177-3AD203B41FA5}">
                      <a16:colId xmlns:a16="http://schemas.microsoft.com/office/drawing/2014/main" val="1297132779"/>
                    </a:ext>
                  </a:extLst>
                </a:gridCol>
                <a:gridCol w="992709">
                  <a:extLst>
                    <a:ext uri="{9D8B030D-6E8A-4147-A177-3AD203B41FA5}">
                      <a16:colId xmlns:a16="http://schemas.microsoft.com/office/drawing/2014/main" val="362272349"/>
                    </a:ext>
                  </a:extLst>
                </a:gridCol>
                <a:gridCol w="992709">
                  <a:extLst>
                    <a:ext uri="{9D8B030D-6E8A-4147-A177-3AD203B41FA5}">
                      <a16:colId xmlns:a16="http://schemas.microsoft.com/office/drawing/2014/main" val="2089535414"/>
                    </a:ext>
                  </a:extLst>
                </a:gridCol>
                <a:gridCol w="992709">
                  <a:extLst>
                    <a:ext uri="{9D8B030D-6E8A-4147-A177-3AD203B41FA5}">
                      <a16:colId xmlns:a16="http://schemas.microsoft.com/office/drawing/2014/main" val="1380091471"/>
                    </a:ext>
                  </a:extLst>
                </a:gridCol>
                <a:gridCol w="291973">
                  <a:extLst>
                    <a:ext uri="{9D8B030D-6E8A-4147-A177-3AD203B41FA5}">
                      <a16:colId xmlns:a16="http://schemas.microsoft.com/office/drawing/2014/main" val="2064605861"/>
                    </a:ext>
                  </a:extLst>
                </a:gridCol>
                <a:gridCol w="992709">
                  <a:extLst>
                    <a:ext uri="{9D8B030D-6E8A-4147-A177-3AD203B41FA5}">
                      <a16:colId xmlns:a16="http://schemas.microsoft.com/office/drawing/2014/main" val="635222175"/>
                    </a:ext>
                  </a:extLst>
                </a:gridCol>
              </a:tblGrid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week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team1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elo1_pre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elo1_prob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team2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elo2_pre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elo2_prob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pred_win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828926716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1,386.56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48.63%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ATL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1,496.07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51.37%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ATL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268257661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1,318.92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19.97%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1,660.06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80.03%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39963031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1,762.43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94.26%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NYJ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1,376.26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5.74%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693792765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1,445.77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66.74%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OAK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1,424.76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33.26%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972892762"/>
                  </a:ext>
                </a:extLst>
              </a:tr>
              <a:tr h="2344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1,650.69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74.94%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1,560.39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25.06%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239239027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BUF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1,543.94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58.40%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1,585.03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41.60%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BUF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858725705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1,390.42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36.50%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1,586.60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63.50%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946090502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1,383.99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49.31%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1,488.80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50.69%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230794568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1,714.70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80.96%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1,563.28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19.04%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744388123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1,485.98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69.97%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1,439.05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30.03%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688151335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1,550.93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50.29%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1,648.89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49.71%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255551975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1,595.93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59.12%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1,631.81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40.88%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102711368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PHI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1,503.65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64.66%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1,498.68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35.34%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PHI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044500407"/>
                  </a:ext>
                </a:extLst>
              </a:tr>
              <a:tr h="242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NYG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1,317.44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34.44%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1,529.24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65.56%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724514841"/>
                  </a:ext>
                </a:extLst>
              </a:tr>
            </a:tbl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CD0AB4B-7BCD-4391-A9BC-15E3BBC06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36"/>
    </mc:Choice>
    <mc:Fallback xmlns="">
      <p:transition spd="slow" advTm="19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579D40-95BC-4F9B-A229-F0A83D659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Top Elo Ratings as of Week 7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E1D9AF-FA55-4928-8F2B-9B4705B5D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47573"/>
              </p:ext>
            </p:extLst>
          </p:nvPr>
        </p:nvGraphicFramePr>
        <p:xfrm>
          <a:off x="548640" y="1737360"/>
          <a:ext cx="3433156" cy="4440542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931856">
                  <a:extLst>
                    <a:ext uri="{9D8B030D-6E8A-4147-A177-3AD203B41FA5}">
                      <a16:colId xmlns:a16="http://schemas.microsoft.com/office/drawing/2014/main" val="957727597"/>
                    </a:ext>
                  </a:extLst>
                </a:gridCol>
                <a:gridCol w="1250650">
                  <a:extLst>
                    <a:ext uri="{9D8B030D-6E8A-4147-A177-3AD203B41FA5}">
                      <a16:colId xmlns:a16="http://schemas.microsoft.com/office/drawing/2014/main" val="2117222801"/>
                    </a:ext>
                  </a:extLst>
                </a:gridCol>
                <a:gridCol w="1250650">
                  <a:extLst>
                    <a:ext uri="{9D8B030D-6E8A-4147-A177-3AD203B41FA5}">
                      <a16:colId xmlns:a16="http://schemas.microsoft.com/office/drawing/2014/main" val="4139430986"/>
                    </a:ext>
                  </a:extLst>
                </a:gridCol>
              </a:tblGrid>
              <a:tr h="5874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Team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Elo Rating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398818114"/>
                  </a:ext>
                </a:extLst>
              </a:tr>
              <a:tr h="319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KC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      1,762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751690675"/>
                  </a:ext>
                </a:extLst>
              </a:tr>
              <a:tr h="319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      1,660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519432508"/>
                  </a:ext>
                </a:extLst>
              </a:tr>
              <a:tr h="3019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GB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      1,651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4456193"/>
                  </a:ext>
                </a:extLst>
              </a:tr>
              <a:tr h="319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      1,649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59037371"/>
                  </a:ext>
                </a:extLst>
              </a:tr>
              <a:tr h="35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SF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      1,632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373668458"/>
                  </a:ext>
                </a:extLst>
              </a:tr>
              <a:tr h="319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SEA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      1,596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309170618"/>
                  </a:ext>
                </a:extLst>
              </a:tr>
              <a:tr h="319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LAR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      1,587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194872726"/>
                  </a:ext>
                </a:extLst>
              </a:tr>
              <a:tr h="319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NE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      1,585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646511232"/>
                  </a:ext>
                </a:extLst>
              </a:tr>
              <a:tr h="319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PIT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      1,563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2459796"/>
                  </a:ext>
                </a:extLst>
              </a:tr>
              <a:tr h="319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      1,551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173230651"/>
                  </a:ext>
                </a:extLst>
              </a:tr>
              <a:tr h="319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BUF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      1,544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10330011"/>
                  </a:ext>
                </a:extLst>
              </a:tr>
              <a:tr h="319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      1,529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912002868"/>
                  </a:ext>
                </a:extLst>
              </a:tr>
            </a:tbl>
          </a:graphicData>
        </a:graphic>
      </p:graphicFrame>
      <p:pic>
        <p:nvPicPr>
          <p:cNvPr id="5124" name="Picture 4" descr="NFL Kansas City Chiefs Large Outdoor Helmet Graphic Decal. View a larger version of this product image.">
            <a:extLst>
              <a:ext uri="{FF2B5EF4-FFF2-40B4-BE49-F238E27FC236}">
                <a16:creationId xmlns:a16="http://schemas.microsoft.com/office/drawing/2014/main" id="{E650FC5E-C2EC-494D-8A0B-03C24CBC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083" y="2482219"/>
            <a:ext cx="2819746" cy="281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5A63225-39AF-4234-BBED-A78B146A0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53" y="2482218"/>
            <a:ext cx="2819747" cy="28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9D96F-BA04-4440-9616-40F7CE44CEA4}"/>
              </a:ext>
            </a:extLst>
          </p:cNvPr>
          <p:cNvSpPr txBox="1"/>
          <p:nvPr/>
        </p:nvSpPr>
        <p:spPr>
          <a:xfrm>
            <a:off x="7439891" y="3429000"/>
            <a:ext cx="145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vs.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745EC01-CECF-4014-AA62-7EFF280CB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8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97"/>
    </mc:Choice>
    <mc:Fallback xmlns="">
      <p:transition spd="slow" advTm="35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976E29-D0A9-425D-99DD-E36C5F9E0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327" y="2946235"/>
            <a:ext cx="7079673" cy="1060500"/>
          </a:xfrm>
        </p:spPr>
        <p:txBody>
          <a:bodyPr/>
          <a:lstStyle/>
          <a:p>
            <a:r>
              <a:rPr lang="en-US" sz="4800" dirty="0"/>
              <a:t>Results and Conclusion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5FB854-7981-46C2-8B6E-EEB2EE092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2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9"/>
    </mc:Choice>
    <mc:Fallback xmlns="">
      <p:transition spd="slow" advTm="3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16E860-707D-4EAB-B7EE-8D49D14CFC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35368BA-FFB2-4BB5-B210-FE5FBBA22E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6111415A-BE61-4CA6-8322-AA9A74BCE6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84C8B82D-A6F1-4604-8536-1D240F68E2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424566"/>
              </p:ext>
            </p:extLst>
          </p:nvPr>
        </p:nvGraphicFramePr>
        <p:xfrm>
          <a:off x="6633405" y="1320488"/>
          <a:ext cx="2028457" cy="4521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172A8172-ADBD-4D4C-B975-CC60FDDB3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1548" y="1578937"/>
            <a:ext cx="4521821" cy="44057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A7D1FD-64F7-40EF-99E9-0437A0B7F386}"/>
              </a:ext>
            </a:extLst>
          </p:cNvPr>
          <p:cNvSpPr txBox="1"/>
          <p:nvPr/>
        </p:nvSpPr>
        <p:spPr>
          <a:xfrm>
            <a:off x="2610196" y="3276600"/>
            <a:ext cx="91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B3AF69-5300-4925-AC86-22F3A2075C25}"/>
              </a:ext>
            </a:extLst>
          </p:cNvPr>
          <p:cNvSpPr txBox="1"/>
          <p:nvPr/>
        </p:nvSpPr>
        <p:spPr>
          <a:xfrm>
            <a:off x="3658791" y="3429000"/>
            <a:ext cx="78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B177A-F93F-4CEE-8E5D-442DB28D7064}"/>
              </a:ext>
            </a:extLst>
          </p:cNvPr>
          <p:cNvSpPr txBox="1"/>
          <p:nvPr/>
        </p:nvSpPr>
        <p:spPr>
          <a:xfrm>
            <a:off x="2825787" y="4123113"/>
            <a:ext cx="5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267BB1-2918-45B2-A83A-10FE84E4DCC1}"/>
              </a:ext>
            </a:extLst>
          </p:cNvPr>
          <p:cNvSpPr txBox="1"/>
          <p:nvPr/>
        </p:nvSpPr>
        <p:spPr>
          <a:xfrm>
            <a:off x="3783563" y="4380807"/>
            <a:ext cx="66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5515F5F-5A9B-474D-A159-2DB67F3ED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73"/>
    </mc:Choice>
    <mc:Fallback xmlns="">
      <p:transition spd="slow" advTm="86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2CC778-4E4D-419A-8617-DCC7BF0F3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30C26-C5B5-4EA1-9E56-C129C5CFA0C3}"/>
              </a:ext>
            </a:extLst>
          </p:cNvPr>
          <p:cNvSpPr txBox="1"/>
          <p:nvPr/>
        </p:nvSpPr>
        <p:spPr>
          <a:xfrm>
            <a:off x="4223657" y="2682240"/>
            <a:ext cx="61144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FiveThirtyEight Accuracy ~ 65%</a:t>
            </a:r>
          </a:p>
          <a:p>
            <a:endParaRPr lang="en-US" sz="3200" dirty="0"/>
          </a:p>
          <a:p>
            <a:r>
              <a:rPr lang="en-US" sz="3200" dirty="0"/>
              <a:t>This Study’s Accuracy – 64.76%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F147ED7-5600-4F18-B445-77DC0A169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76"/>
    </mc:Choice>
    <mc:Fallback xmlns="">
      <p:transition spd="slow" advTm="38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>
            <a:extLst>
              <a:ext uri="{FF2B5EF4-FFF2-40B4-BE49-F238E27FC236}">
                <a16:creationId xmlns:a16="http://schemas.microsoft.com/office/drawing/2014/main" id="{1356399D-C5FD-4E42-ADF5-E9BC8DC70325}"/>
              </a:ext>
            </a:extLst>
          </p:cNvPr>
          <p:cNvSpPr/>
          <p:nvPr/>
        </p:nvSpPr>
        <p:spPr>
          <a:xfrm>
            <a:off x="2908663" y="801189"/>
            <a:ext cx="9099067" cy="574204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B391DB1-DF38-47DB-AE1E-FA201B752233}"/>
              </a:ext>
            </a:extLst>
          </p:cNvPr>
          <p:cNvSpPr txBox="1">
            <a:spLocks/>
          </p:cNvSpPr>
          <p:nvPr/>
        </p:nvSpPr>
        <p:spPr>
          <a:xfrm>
            <a:off x="184269" y="191194"/>
            <a:ext cx="2791687" cy="88114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FFC84-1D9D-4766-AC82-6D2590F9C658}"/>
              </a:ext>
            </a:extLst>
          </p:cNvPr>
          <p:cNvSpPr txBox="1"/>
          <p:nvPr/>
        </p:nvSpPr>
        <p:spPr>
          <a:xfrm>
            <a:off x="2908663" y="801189"/>
            <a:ext cx="9099068" cy="545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Alvarez, R. (2020). Machine Learning Playoff Predictions: Predicting the Football Greats.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Balreira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 C., &amp; Miceli, B. K. (2019). Improving Foresight Predictions in the 2002-2018 NFL        Regular-Seasons: A Classic Tale of Quantity vs. Quality.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Advances in Mathematics and Computer Science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1-14.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Bonds-</a:t>
            </a: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Raacke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M., Fryer, L. S., Nicks, S. D., &amp; </a:t>
            </a: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Durr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T. (2001). Hindsight bias demonstrated in the prediction of a sporting event.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Journal of social psychology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141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(3), 349-352.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Boulier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B. L., &amp; </a:t>
            </a: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Stekler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H. O. (2003). Predicting the outcomes of National Football League games.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International Journal of forecasting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(2), 257-270.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Bosch, P. (2018). Predicting the winner of NFL-games using Machine and Deep Learning.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Harville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(1980). Predictions for National Football League games via linear-model methodology.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the American Statistical Association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(371), 516-524.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Klein, J., </a:t>
            </a: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Frowein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A., &amp; Irwin, C. (2018). Predicting Game Day Outcomes in National Football League Games.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SMU Data Science Review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(2), 6.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Lee, M. D., </a:t>
            </a: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Danileiko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I., &amp; Vi, J. (2018). Testing the ability of the surprisingly popular method to predict NFL games.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Judgment and Decision Making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(4), 322.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Miller, T. W. (2015).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Sports analytics and data science: winning the game with methods and models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FT Press.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Pelechrinis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K., &amp; </a:t>
            </a: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Papalexakis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 (2016). The anatomy of </a:t>
            </a: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football: evidence from 7 years of NFL game data. </a:t>
            </a:r>
            <a:r>
              <a:rPr lang="en-US" sz="11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PLoS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one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(12), </a:t>
            </a: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e0168716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Uzoma, A. O., &amp; Nwachukwu, E. O. (2015). A hybrid prediction system for </a:t>
            </a:r>
            <a:r>
              <a:rPr lang="en-US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NFL results.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International Journal of Computer Applications Technology and Research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(01), 42-47.</a:t>
            </a:r>
            <a:endParaRPr lang="en-US" sz="1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31292E8-80D5-4AA7-A22D-5641E0AD8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4"/>
    </mc:Choice>
    <mc:Fallback xmlns="">
      <p:transition spd="slow" advTm="3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A03D4F-F72A-454C-93B6-5666EF3E9C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7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5"/>
    </mc:Choice>
    <mc:Fallback xmlns="">
      <p:transition spd="slow" advTm="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18" y="2011681"/>
            <a:ext cx="12204033" cy="1968119"/>
            <a:chOff x="-12033" y="999498"/>
            <a:chExt cx="12204033" cy="196811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63610" y="999498"/>
              <a:ext cx="5215247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Introduction/Background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32184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375862" y="3165356"/>
            <a:ext cx="56334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Methodology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23170" y="523564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2214017" y="519295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8"/>
          <a:stretch/>
        </p:blipFill>
        <p:spPr>
          <a:xfrm>
            <a:off x="0" y="22435"/>
            <a:ext cx="6999870" cy="6868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23BCE-4FCB-4048-BB5D-9A4B127FB92E}"/>
              </a:ext>
            </a:extLst>
          </p:cNvPr>
          <p:cNvSpPr txBox="1"/>
          <p:nvPr/>
        </p:nvSpPr>
        <p:spPr>
          <a:xfrm>
            <a:off x="5251269" y="614621"/>
            <a:ext cx="55143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Overview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6F3A2-6A2B-4C32-ABB4-D50562AE83C3}"/>
              </a:ext>
            </a:extLst>
          </p:cNvPr>
          <p:cNvSpPr txBox="1"/>
          <p:nvPr/>
        </p:nvSpPr>
        <p:spPr>
          <a:xfrm>
            <a:off x="6375862" y="4336194"/>
            <a:ext cx="4645645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Results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F41EEA-FACE-4FA5-9D58-169ED63DB1A1}"/>
              </a:ext>
            </a:extLst>
          </p:cNvPr>
          <p:cNvSpPr txBox="1"/>
          <p:nvPr/>
        </p:nvSpPr>
        <p:spPr>
          <a:xfrm>
            <a:off x="6375861" y="5407150"/>
            <a:ext cx="344297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Conclusion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EF915BE-3649-489B-BA38-0EFDEE103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80"/>
    </mc:Choice>
    <mc:Fallback xmlns="">
      <p:transition spd="slow" advTm="20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5EE6C9-2325-4F18-9C5D-2AEE1C35EC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46FDB-1F26-4824-B02D-A8819AE1054A}"/>
              </a:ext>
            </a:extLst>
          </p:cNvPr>
          <p:cNvSpPr txBox="1"/>
          <p:nvPr/>
        </p:nvSpPr>
        <p:spPr>
          <a:xfrm>
            <a:off x="3092335" y="2068025"/>
            <a:ext cx="50292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NFL Game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$90 billion in 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Vast release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Beating the experts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87064-E791-4545-A43A-AD98CD90AE7C}"/>
              </a:ext>
            </a:extLst>
          </p:cNvPr>
          <p:cNvSpPr txBox="1"/>
          <p:nvPr/>
        </p:nvSpPr>
        <p:spPr>
          <a:xfrm>
            <a:off x="3092334" y="4089862"/>
            <a:ext cx="49045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Elo 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by Arpad 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applied to single player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Later used for team sports</a:t>
            </a:r>
          </a:p>
          <a:p>
            <a:endParaRPr lang="en-US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00920B8-F1A7-4982-933D-30C479148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  <p:sp>
        <p:nvSpPr>
          <p:cNvPr id="26" name="Rounded Rectangle 51">
            <a:extLst>
              <a:ext uri="{FF2B5EF4-FFF2-40B4-BE49-F238E27FC236}">
                <a16:creationId xmlns:a16="http://schemas.microsoft.com/office/drawing/2014/main" id="{3C43C1D2-07B2-4340-AC74-1F35C51720D6}"/>
              </a:ext>
            </a:extLst>
          </p:cNvPr>
          <p:cNvSpPr/>
          <p:nvPr/>
        </p:nvSpPr>
        <p:spPr>
          <a:xfrm rot="16200000" flipH="1">
            <a:off x="1276516" y="4029206"/>
            <a:ext cx="996549" cy="104327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186" name="Picture 18" descr="Online Football Betting Guide | Best NFL Betting Sites &amp; More">
            <a:extLst>
              <a:ext uri="{FF2B5EF4-FFF2-40B4-BE49-F238E27FC236}">
                <a16:creationId xmlns:a16="http://schemas.microsoft.com/office/drawing/2014/main" id="{1469FBDD-4F90-4AAA-A68E-C2DB7FBEB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87" y="1912686"/>
            <a:ext cx="1280207" cy="128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2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55"/>
    </mc:Choice>
    <mc:Fallback xmlns="">
      <p:transition spd="slow" advTm="70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976E29-D0A9-425D-99DD-E36C5F9E0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9280" y="2946235"/>
            <a:ext cx="6522720" cy="10605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096105F-7CB1-4B42-961B-42EF215A1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9"/>
    </mc:Choice>
    <mc:Fallback xmlns="">
      <p:transition spd="slow" advTm="4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11902F-3086-474A-B3E5-CD7B371E8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Dataset 1 – Initial Elo Ratings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47F0F55-D1B0-4F3D-A346-A5F7A11A9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059512"/>
              </p:ext>
            </p:extLst>
          </p:nvPr>
        </p:nvGraphicFramePr>
        <p:xfrm>
          <a:off x="1183017" y="1197034"/>
          <a:ext cx="3056474" cy="5012569"/>
        </p:xfrm>
        <a:graphic>
          <a:graphicData uri="http://schemas.openxmlformats.org/drawingml/2006/table">
            <a:tbl>
              <a:tblPr firstRow="1"/>
              <a:tblGrid>
                <a:gridCol w="705340">
                  <a:extLst>
                    <a:ext uri="{9D8B030D-6E8A-4147-A177-3AD203B41FA5}">
                      <a16:colId xmlns:a16="http://schemas.microsoft.com/office/drawing/2014/main" val="2106022415"/>
                    </a:ext>
                  </a:extLst>
                </a:gridCol>
                <a:gridCol w="705340">
                  <a:extLst>
                    <a:ext uri="{9D8B030D-6E8A-4147-A177-3AD203B41FA5}">
                      <a16:colId xmlns:a16="http://schemas.microsoft.com/office/drawing/2014/main" val="3329027345"/>
                    </a:ext>
                  </a:extLst>
                </a:gridCol>
                <a:gridCol w="235114">
                  <a:extLst>
                    <a:ext uri="{9D8B030D-6E8A-4147-A177-3AD203B41FA5}">
                      <a16:colId xmlns:a16="http://schemas.microsoft.com/office/drawing/2014/main" val="1816141826"/>
                    </a:ext>
                  </a:extLst>
                </a:gridCol>
                <a:gridCol w="705340">
                  <a:extLst>
                    <a:ext uri="{9D8B030D-6E8A-4147-A177-3AD203B41FA5}">
                      <a16:colId xmlns:a16="http://schemas.microsoft.com/office/drawing/2014/main" val="2160723941"/>
                    </a:ext>
                  </a:extLst>
                </a:gridCol>
                <a:gridCol w="705340">
                  <a:extLst>
                    <a:ext uri="{9D8B030D-6E8A-4147-A177-3AD203B41FA5}">
                      <a16:colId xmlns:a16="http://schemas.microsoft.com/office/drawing/2014/main" val="993236689"/>
                    </a:ext>
                  </a:extLst>
                </a:gridCol>
              </a:tblGrid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elo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elo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754047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1,744.77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BUF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1,514.53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51812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BAL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1,705.15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1,495.44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927268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1,662.21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1,490.99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47096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1,653.18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1,471.48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764401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1,646.16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LAC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1,453.09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61062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1,621.19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NYJ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1,434.60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829438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1,619.80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1,411.48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570200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1,604.21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1,408.30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A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251294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1,569.85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JAX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1,405.25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68854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1,567.85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OAK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1,403.49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206082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ATL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1,549.27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1,374.10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643912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1,545.67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MIA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1,368.38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830708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1,540.34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1,354.35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60043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1,539.40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NYG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1,334.11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47558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1,534.35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1,321.44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5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496575"/>
                  </a:ext>
                </a:extLst>
              </a:tr>
              <a:tr h="294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PIT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1,515.06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WSH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1,300.24 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111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9BF646C-07BC-4D8B-A8ED-CC2DD2E82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374" y="1723719"/>
            <a:ext cx="6555074" cy="4178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0BCEFE-C368-47BE-9DC9-E84EB790A7E5}"/>
              </a:ext>
            </a:extLst>
          </p:cNvPr>
          <p:cNvSpPr txBox="1"/>
          <p:nvPr/>
        </p:nvSpPr>
        <p:spPr>
          <a:xfrm>
            <a:off x="7730835" y="5902036"/>
            <a:ext cx="1105593" cy="30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Elo Rating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A72541-BB53-4B2B-BF5F-E5E968B55ABB}"/>
              </a:ext>
            </a:extLst>
          </p:cNvPr>
          <p:cNvSpPr txBox="1"/>
          <p:nvPr/>
        </p:nvSpPr>
        <p:spPr>
          <a:xfrm>
            <a:off x="5968538" y="1321723"/>
            <a:ext cx="463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Initial Elo Ratings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6058AD94-76DB-4F0D-A9F9-8197A5DAF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93"/>
    </mc:Choice>
    <mc:Fallback xmlns="">
      <p:transition spd="slow" advTm="3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70C010-6F1B-4A50-A1C9-70D960727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Dataset 2 – Regular Season Schedule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9A03BCE-DB0B-4387-84B1-6A8349B7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754474"/>
              </p:ext>
            </p:extLst>
          </p:nvPr>
        </p:nvGraphicFramePr>
        <p:xfrm>
          <a:off x="1313411" y="2028305"/>
          <a:ext cx="8947267" cy="394855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980693">
                  <a:extLst>
                    <a:ext uri="{9D8B030D-6E8A-4147-A177-3AD203B41FA5}">
                      <a16:colId xmlns:a16="http://schemas.microsoft.com/office/drawing/2014/main" val="3640886511"/>
                    </a:ext>
                  </a:extLst>
                </a:gridCol>
                <a:gridCol w="1741644">
                  <a:extLst>
                    <a:ext uri="{9D8B030D-6E8A-4147-A177-3AD203B41FA5}">
                      <a16:colId xmlns:a16="http://schemas.microsoft.com/office/drawing/2014/main" val="1349767640"/>
                    </a:ext>
                  </a:extLst>
                </a:gridCol>
                <a:gridCol w="1711095">
                  <a:extLst>
                    <a:ext uri="{9D8B030D-6E8A-4147-A177-3AD203B41FA5}">
                      <a16:colId xmlns:a16="http://schemas.microsoft.com/office/drawing/2014/main" val="1049201320"/>
                    </a:ext>
                  </a:extLst>
                </a:gridCol>
                <a:gridCol w="1772191">
                  <a:extLst>
                    <a:ext uri="{9D8B030D-6E8A-4147-A177-3AD203B41FA5}">
                      <a16:colId xmlns:a16="http://schemas.microsoft.com/office/drawing/2014/main" val="3110215838"/>
                    </a:ext>
                  </a:extLst>
                </a:gridCol>
                <a:gridCol w="1741644">
                  <a:extLst>
                    <a:ext uri="{9D8B030D-6E8A-4147-A177-3AD203B41FA5}">
                      <a16:colId xmlns:a16="http://schemas.microsoft.com/office/drawing/2014/main" val="1234226034"/>
                    </a:ext>
                  </a:extLst>
                </a:gridCol>
              </a:tblGrid>
              <a:tr h="5608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team1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team2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score1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score2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188322245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9/10/2020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KC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HOU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86508558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9/13/2020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OAK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789498777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9/13/2020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ATL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SEA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426048499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9/13/2020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BAL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383963458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9/13/2020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NE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MIA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752116345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9/13/2020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JAX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IND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896946963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----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----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----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----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----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170648989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1/3/2021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BUF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MIA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292826029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1/3/2021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LAC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73232628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1/3/2021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PHI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WSH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782522290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1/3/2021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753716879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1/3/2021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DEN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OAK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81687563"/>
                  </a:ext>
                </a:extLst>
              </a:tr>
              <a:tr h="260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1/3/2021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LAR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56115129"/>
                  </a:ext>
                </a:extLst>
              </a:tr>
            </a:tbl>
          </a:graphicData>
        </a:graphic>
      </p:graphicFrame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44F230D5-2A86-4F8F-9E52-C1EC7C62F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7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38"/>
    </mc:Choice>
    <mc:Fallback xmlns="">
      <p:transition spd="slow" advTm="34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C2108549-6940-41E8-8D38-0C47BE72D5AF}"/>
              </a:ext>
            </a:extLst>
          </p:cNvPr>
          <p:cNvSpPr/>
          <p:nvPr/>
        </p:nvSpPr>
        <p:spPr>
          <a:xfrm rot="16200000">
            <a:off x="2210295" y="2466071"/>
            <a:ext cx="874800" cy="190080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6">
            <a:extLst>
              <a:ext uri="{FF2B5EF4-FFF2-40B4-BE49-F238E27FC236}">
                <a16:creationId xmlns:a16="http://schemas.microsoft.com/office/drawing/2014/main" id="{79437CE2-173F-46A7-9A83-7A920A18F2DF}"/>
              </a:ext>
            </a:extLst>
          </p:cNvPr>
          <p:cNvSpPr/>
          <p:nvPr/>
        </p:nvSpPr>
        <p:spPr>
          <a:xfrm>
            <a:off x="8335334" y="2542647"/>
            <a:ext cx="2240049" cy="1745697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0D100EA-68A5-41BB-9518-3F7CF22ED269}"/>
              </a:ext>
            </a:extLst>
          </p:cNvPr>
          <p:cNvSpPr/>
          <p:nvPr/>
        </p:nvSpPr>
        <p:spPr>
          <a:xfrm>
            <a:off x="6755799" y="2979071"/>
            <a:ext cx="1579534" cy="8728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D85251D-68F4-4135-B9CF-FA649EF81C1D}"/>
              </a:ext>
            </a:extLst>
          </p:cNvPr>
          <p:cNvSpPr/>
          <p:nvPr/>
        </p:nvSpPr>
        <p:spPr>
          <a:xfrm>
            <a:off x="5176266" y="2979071"/>
            <a:ext cx="1579534" cy="8728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8C98DEE8-CD3C-47DB-91A0-7E2334DC9561}"/>
              </a:ext>
            </a:extLst>
          </p:cNvPr>
          <p:cNvSpPr/>
          <p:nvPr/>
        </p:nvSpPr>
        <p:spPr>
          <a:xfrm>
            <a:off x="3596732" y="2979071"/>
            <a:ext cx="1579534" cy="872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Adjustments</a:t>
            </a:r>
            <a:endParaRPr lang="ko-KR" altLang="en-US" sz="1200" dirty="0"/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644D678D-ACD2-4033-B962-6A1248818618}"/>
              </a:ext>
            </a:extLst>
          </p:cNvPr>
          <p:cNvSpPr/>
          <p:nvPr/>
        </p:nvSpPr>
        <p:spPr>
          <a:xfrm>
            <a:off x="4113679" y="4361471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5C7A4C17-7FBA-426B-B677-9AA046C0FD48}"/>
              </a:ext>
            </a:extLst>
          </p:cNvPr>
          <p:cNvSpPr/>
          <p:nvPr/>
        </p:nvSpPr>
        <p:spPr>
          <a:xfrm>
            <a:off x="2541067" y="436147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CB39F898-07B6-4BC4-8E6C-E645FD3867A4}"/>
              </a:ext>
            </a:extLst>
          </p:cNvPr>
          <p:cNvSpPr/>
          <p:nvPr/>
        </p:nvSpPr>
        <p:spPr>
          <a:xfrm>
            <a:off x="7258903" y="4361471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CE5383FF-C9FD-480F-B1B5-7DD878343207}"/>
              </a:ext>
            </a:extLst>
          </p:cNvPr>
          <p:cNvSpPr/>
          <p:nvPr/>
        </p:nvSpPr>
        <p:spPr>
          <a:xfrm>
            <a:off x="8831514" y="4361471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60C4EBDC-9D98-4297-A62F-864AE2399BAA}"/>
              </a:ext>
            </a:extLst>
          </p:cNvPr>
          <p:cNvSpPr/>
          <p:nvPr/>
        </p:nvSpPr>
        <p:spPr>
          <a:xfrm>
            <a:off x="5686291" y="4361471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5D4505-B205-416F-98BC-C24A8777C61B}"/>
              </a:ext>
            </a:extLst>
          </p:cNvPr>
          <p:cNvSpPr txBox="1"/>
          <p:nvPr/>
        </p:nvSpPr>
        <p:spPr>
          <a:xfrm>
            <a:off x="1970689" y="5067517"/>
            <a:ext cx="1548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Post-game Elo rating from previous week (for week 1 use final Elo from 2019 Season)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6FB96-D01A-4573-B0E6-D3DFA66ADB53}"/>
              </a:ext>
            </a:extLst>
          </p:cNvPr>
          <p:cNvSpPr txBox="1"/>
          <p:nvPr/>
        </p:nvSpPr>
        <p:spPr>
          <a:xfrm>
            <a:off x="3702940" y="5067517"/>
            <a:ext cx="126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additional 35 points for home field advantage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140D2-46F3-42CD-8064-D935216FD93E}"/>
              </a:ext>
            </a:extLst>
          </p:cNvPr>
          <p:cNvSpPr txBox="1"/>
          <p:nvPr/>
        </p:nvSpPr>
        <p:spPr>
          <a:xfrm flipV="1">
            <a:off x="5624093" y="5585738"/>
            <a:ext cx="526864" cy="41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18900-1D12-471A-8F34-0D9CC71FEBD5}"/>
              </a:ext>
            </a:extLst>
          </p:cNvPr>
          <p:cNvSpPr txBox="1"/>
          <p:nvPr/>
        </p:nvSpPr>
        <p:spPr>
          <a:xfrm>
            <a:off x="6786638" y="5046333"/>
            <a:ext cx="154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Home Win = 1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Home Loss = 0</a:t>
            </a:r>
          </a:p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A13627B-BA0E-4B00-B51B-E3B9EFD280A7}"/>
              </a:ext>
            </a:extLst>
          </p:cNvPr>
          <p:cNvSpPr txBox="1">
            <a:spLocks/>
          </p:cNvSpPr>
          <p:nvPr/>
        </p:nvSpPr>
        <p:spPr>
          <a:xfrm>
            <a:off x="3849819" y="1824184"/>
            <a:ext cx="4392488" cy="87284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Elo Calculation Cycle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473909-FE85-4DB6-8044-D654D97DEEBA}"/>
              </a:ext>
            </a:extLst>
          </p:cNvPr>
          <p:cNvGrpSpPr/>
          <p:nvPr/>
        </p:nvGrpSpPr>
        <p:grpSpPr>
          <a:xfrm>
            <a:off x="960760" y="2170880"/>
            <a:ext cx="10331901" cy="2611839"/>
            <a:chOff x="960760" y="1796874"/>
            <a:chExt cx="10331901" cy="2918970"/>
          </a:xfrm>
        </p:grpSpPr>
        <p:sp>
          <p:nvSpPr>
            <p:cNvPr id="32" name="Bent Arrow 3">
              <a:extLst>
                <a:ext uri="{FF2B5EF4-FFF2-40B4-BE49-F238E27FC236}">
                  <a16:creationId xmlns:a16="http://schemas.microsoft.com/office/drawing/2014/main" id="{ACCE8B67-9D9E-4BF6-A6D1-8C2B9F46A305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Bent Arrow 35">
              <a:extLst>
                <a:ext uri="{FF2B5EF4-FFF2-40B4-BE49-F238E27FC236}">
                  <a16:creationId xmlns:a16="http://schemas.microsoft.com/office/drawing/2014/main" id="{3AF6A023-49EA-4342-9DA0-D741CCD52EED}"/>
                </a:ext>
              </a:extLst>
            </p:cNvPr>
            <p:cNvSpPr/>
            <p:nvPr/>
          </p:nvSpPr>
          <p:spPr>
            <a:xfrm rot="16200000" flipH="1">
              <a:off x="1194892" y="1654117"/>
              <a:ext cx="1440110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34" name="Bent Arrow 38">
              <a:extLst>
                <a:ext uri="{FF2B5EF4-FFF2-40B4-BE49-F238E27FC236}">
                  <a16:creationId xmlns:a16="http://schemas.microsoft.com/office/drawing/2014/main" id="{F624874B-2ADD-4E47-A9CF-325DF4408E41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Bent Arrow 41">
              <a:extLst>
                <a:ext uri="{FF2B5EF4-FFF2-40B4-BE49-F238E27FC236}">
                  <a16:creationId xmlns:a16="http://schemas.microsoft.com/office/drawing/2014/main" id="{062A07EE-4FBB-48A4-9C81-48ACAEDCC142}"/>
                </a:ext>
              </a:extLst>
            </p:cNvPr>
            <p:cNvSpPr/>
            <p:nvPr/>
          </p:nvSpPr>
          <p:spPr>
            <a:xfrm rot="10800000" flipH="1">
              <a:off x="1047045" y="3472423"/>
              <a:ext cx="1187561" cy="1243421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Connector 48">
            <a:extLst>
              <a:ext uri="{FF2B5EF4-FFF2-40B4-BE49-F238E27FC236}">
                <a16:creationId xmlns:a16="http://schemas.microsoft.com/office/drawing/2014/main" id="{2D7768E1-E69A-4955-8652-5A1CB1EC2351}"/>
              </a:ext>
            </a:extLst>
          </p:cNvPr>
          <p:cNvCxnSpPr/>
          <p:nvPr/>
        </p:nvCxnSpPr>
        <p:spPr>
          <a:xfrm>
            <a:off x="2824163" y="3928981"/>
            <a:ext cx="0" cy="42721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9">
            <a:extLst>
              <a:ext uri="{FF2B5EF4-FFF2-40B4-BE49-F238E27FC236}">
                <a16:creationId xmlns:a16="http://schemas.microsoft.com/office/drawing/2014/main" id="{6E445319-E28E-4CB4-8AD3-4B8F7FCE0093}"/>
              </a:ext>
            </a:extLst>
          </p:cNvPr>
          <p:cNvCxnSpPr/>
          <p:nvPr/>
        </p:nvCxnSpPr>
        <p:spPr>
          <a:xfrm>
            <a:off x="4396775" y="3928981"/>
            <a:ext cx="0" cy="427219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0">
            <a:extLst>
              <a:ext uri="{FF2B5EF4-FFF2-40B4-BE49-F238E27FC236}">
                <a16:creationId xmlns:a16="http://schemas.microsoft.com/office/drawing/2014/main" id="{CAC34632-52DC-4C77-A2C9-9F53A001FA10}"/>
              </a:ext>
            </a:extLst>
          </p:cNvPr>
          <p:cNvCxnSpPr/>
          <p:nvPr/>
        </p:nvCxnSpPr>
        <p:spPr>
          <a:xfrm>
            <a:off x="5969387" y="3928981"/>
            <a:ext cx="0" cy="427219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1">
            <a:extLst>
              <a:ext uri="{FF2B5EF4-FFF2-40B4-BE49-F238E27FC236}">
                <a16:creationId xmlns:a16="http://schemas.microsoft.com/office/drawing/2014/main" id="{C444767D-C4D1-4E0D-9279-07A61CAB4217}"/>
              </a:ext>
            </a:extLst>
          </p:cNvPr>
          <p:cNvCxnSpPr/>
          <p:nvPr/>
        </p:nvCxnSpPr>
        <p:spPr>
          <a:xfrm>
            <a:off x="7541999" y="3928981"/>
            <a:ext cx="0" cy="427219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2">
            <a:extLst>
              <a:ext uri="{FF2B5EF4-FFF2-40B4-BE49-F238E27FC236}">
                <a16:creationId xmlns:a16="http://schemas.microsoft.com/office/drawing/2014/main" id="{FD1AC562-E9D3-4F86-BB17-E232C85006E2}"/>
              </a:ext>
            </a:extLst>
          </p:cNvPr>
          <p:cNvCxnSpPr/>
          <p:nvPr/>
        </p:nvCxnSpPr>
        <p:spPr>
          <a:xfrm>
            <a:off x="9114610" y="3928981"/>
            <a:ext cx="0" cy="427219"/>
          </a:xfrm>
          <a:prstGeom prst="line">
            <a:avLst/>
          </a:prstGeom>
          <a:ln w="25400">
            <a:solidFill>
              <a:schemeClr val="accent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B6510B-09B7-44D1-AF72-D835CFD722EF}"/>
              </a:ext>
            </a:extLst>
          </p:cNvPr>
          <p:cNvSpPr txBox="1"/>
          <p:nvPr/>
        </p:nvSpPr>
        <p:spPr>
          <a:xfrm>
            <a:off x="2105025" y="3144110"/>
            <a:ext cx="1414359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Pre-game Elo Ratings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FDCA96-64C6-423B-9FD0-26656D6304D9}"/>
              </a:ext>
            </a:extLst>
          </p:cNvPr>
          <p:cNvSpPr txBox="1"/>
          <p:nvPr/>
        </p:nvSpPr>
        <p:spPr>
          <a:xfrm>
            <a:off x="5253614" y="3141947"/>
            <a:ext cx="142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Calculate Win Probabilities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31035-408F-4267-81B2-FC2BB32C6096}"/>
              </a:ext>
            </a:extLst>
          </p:cNvPr>
          <p:cNvSpPr txBox="1"/>
          <p:nvPr/>
        </p:nvSpPr>
        <p:spPr>
          <a:xfrm>
            <a:off x="6961608" y="3141947"/>
            <a:ext cx="122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Compare to Actual Results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6CBCB9-8DF1-4778-8084-B09985395DE5}"/>
              </a:ext>
            </a:extLst>
          </p:cNvPr>
          <p:cNvSpPr txBox="1"/>
          <p:nvPr/>
        </p:nvSpPr>
        <p:spPr>
          <a:xfrm>
            <a:off x="8541142" y="3066228"/>
            <a:ext cx="1155133" cy="64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Calculate Post-game Elo Ratings</a:t>
            </a:r>
          </a:p>
        </p:txBody>
      </p:sp>
      <p:sp>
        <p:nvSpPr>
          <p:cNvPr id="56" name="Rectangle 7">
            <a:extLst>
              <a:ext uri="{FF2B5EF4-FFF2-40B4-BE49-F238E27FC236}">
                <a16:creationId xmlns:a16="http://schemas.microsoft.com/office/drawing/2014/main" id="{943841C2-29F1-4FA6-88A4-5E65F8DB5CA6}"/>
              </a:ext>
            </a:extLst>
          </p:cNvPr>
          <p:cNvSpPr/>
          <p:nvPr/>
        </p:nvSpPr>
        <p:spPr>
          <a:xfrm>
            <a:off x="2694755" y="4501325"/>
            <a:ext cx="258816" cy="25881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079BEA51-9936-4FB1-9CEE-0CF25759FA6E}"/>
              </a:ext>
            </a:extLst>
          </p:cNvPr>
          <p:cNvSpPr/>
          <p:nvPr/>
        </p:nvSpPr>
        <p:spPr>
          <a:xfrm>
            <a:off x="4291150" y="4490236"/>
            <a:ext cx="204262" cy="270318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5">
            <a:extLst>
              <a:ext uri="{FF2B5EF4-FFF2-40B4-BE49-F238E27FC236}">
                <a16:creationId xmlns:a16="http://schemas.microsoft.com/office/drawing/2014/main" id="{98D7D12E-6B3D-4A89-A6D9-C23D0A74BFF6}"/>
              </a:ext>
            </a:extLst>
          </p:cNvPr>
          <p:cNvSpPr/>
          <p:nvPr/>
        </p:nvSpPr>
        <p:spPr>
          <a:xfrm flipH="1">
            <a:off x="5811994" y="4519783"/>
            <a:ext cx="314785" cy="25967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 Same Side Corner Rectangle 11">
            <a:extLst>
              <a:ext uri="{FF2B5EF4-FFF2-40B4-BE49-F238E27FC236}">
                <a16:creationId xmlns:a16="http://schemas.microsoft.com/office/drawing/2014/main" id="{3C8213C0-571A-4D19-B589-82283B7295DD}"/>
              </a:ext>
            </a:extLst>
          </p:cNvPr>
          <p:cNvSpPr>
            <a:spLocks noChangeAspect="1"/>
          </p:cNvSpPr>
          <p:nvPr/>
        </p:nvSpPr>
        <p:spPr>
          <a:xfrm rot="9900000">
            <a:off x="7408568" y="4527424"/>
            <a:ext cx="318256" cy="27029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Block Arc 10">
            <a:extLst>
              <a:ext uri="{FF2B5EF4-FFF2-40B4-BE49-F238E27FC236}">
                <a16:creationId xmlns:a16="http://schemas.microsoft.com/office/drawing/2014/main" id="{F296FBD1-0007-4247-A921-C42AC212E03B}"/>
              </a:ext>
            </a:extLst>
          </p:cNvPr>
          <p:cNvSpPr/>
          <p:nvPr/>
        </p:nvSpPr>
        <p:spPr>
          <a:xfrm>
            <a:off x="8922292" y="4537162"/>
            <a:ext cx="346793" cy="234899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The Mathematics of Elo Ratings. Calculating the relative skill of… | by  Jørgen Veisdal | Cantor's Paradise | Medium">
            <a:extLst>
              <a:ext uri="{FF2B5EF4-FFF2-40B4-BE49-F238E27FC236}">
                <a16:creationId xmlns:a16="http://schemas.microsoft.com/office/drawing/2014/main" id="{0DA69334-6C05-40C4-90E0-92DFA6CE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30" y="5344516"/>
            <a:ext cx="1611008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 descr="The Real Numbers: A Math &amp; Shitpost Blog — The “Elo Rating” is a  mathematical system...">
            <a:extLst>
              <a:ext uri="{FF2B5EF4-FFF2-40B4-BE49-F238E27FC236}">
                <a16:creationId xmlns:a16="http://schemas.microsoft.com/office/drawing/2014/main" id="{6541D1A9-F3A8-4963-845F-64EFF18DE9E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33" y="5235956"/>
            <a:ext cx="1802623" cy="5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2468E3-D4AA-413D-A0C0-E82555A2FD90}"/>
              </a:ext>
            </a:extLst>
          </p:cNvPr>
          <p:cNvSpPr txBox="1"/>
          <p:nvPr/>
        </p:nvSpPr>
        <p:spPr>
          <a:xfrm>
            <a:off x="5176266" y="5067517"/>
            <a:ext cx="156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Formula 1: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C11163-A12D-44B1-A55B-8D5BAFF2916C}"/>
              </a:ext>
            </a:extLst>
          </p:cNvPr>
          <p:cNvSpPr txBox="1"/>
          <p:nvPr/>
        </p:nvSpPr>
        <p:spPr>
          <a:xfrm>
            <a:off x="8428690" y="5000790"/>
            <a:ext cx="1661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Formula 2:</a:t>
            </a:r>
          </a:p>
        </p:txBody>
      </p:sp>
      <p:pic>
        <p:nvPicPr>
          <p:cNvPr id="2066" name="Audio 2065">
            <a:hlinkClick r:id="" action="ppaction://media"/>
            <a:extLst>
              <a:ext uri="{FF2B5EF4-FFF2-40B4-BE49-F238E27FC236}">
                <a16:creationId xmlns:a16="http://schemas.microsoft.com/office/drawing/2014/main" id="{4376589B-CFFA-46AE-B65B-5342A1709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0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80"/>
    </mc:Choice>
    <mc:Fallback xmlns="">
      <p:transition spd="slow" advTm="98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6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7BFFAB-D929-4C87-9C53-9626EA81C9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4074" y="355977"/>
            <a:ext cx="10083337" cy="6997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Week 6: San Francisco 49ers vs Los Angeles Rams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4BD0EF10-FE46-4E72-BA92-C9984D65FDA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304" y="3404373"/>
            <a:ext cx="3857107" cy="286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83A6006-D1C1-42A9-9B09-3639308CF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0" y="3724101"/>
            <a:ext cx="1991549" cy="171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4E5F892-2870-490E-91E6-14D8A45D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98" y="3724101"/>
            <a:ext cx="1991552" cy="171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C0B983-C546-4BF2-A765-AFD6B7B3F579}"/>
              </a:ext>
            </a:extLst>
          </p:cNvPr>
          <p:cNvSpPr txBox="1"/>
          <p:nvPr/>
        </p:nvSpPr>
        <p:spPr>
          <a:xfrm>
            <a:off x="2704836" y="4214554"/>
            <a:ext cx="71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17F305-F1E9-4D1D-9686-40B1DC5EC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931084"/>
              </p:ext>
            </p:extLst>
          </p:nvPr>
        </p:nvGraphicFramePr>
        <p:xfrm>
          <a:off x="517550" y="1596044"/>
          <a:ext cx="10729569" cy="1280160"/>
        </p:xfrm>
        <a:graphic>
          <a:graphicData uri="http://schemas.openxmlformats.org/drawingml/2006/table">
            <a:tbl>
              <a:tblPr firstRow="1" bandCol="1">
                <a:tableStyleId>{AF606853-7671-496A-8E4F-DF71F8EC918B}</a:tableStyleId>
              </a:tblPr>
              <a:tblGrid>
                <a:gridCol w="758957">
                  <a:extLst>
                    <a:ext uri="{9D8B030D-6E8A-4147-A177-3AD203B41FA5}">
                      <a16:colId xmlns:a16="http://schemas.microsoft.com/office/drawing/2014/main" val="2393784174"/>
                    </a:ext>
                  </a:extLst>
                </a:gridCol>
                <a:gridCol w="907772">
                  <a:extLst>
                    <a:ext uri="{9D8B030D-6E8A-4147-A177-3AD203B41FA5}">
                      <a16:colId xmlns:a16="http://schemas.microsoft.com/office/drawing/2014/main" val="1187075932"/>
                    </a:ext>
                  </a:extLst>
                </a:gridCol>
                <a:gridCol w="758957">
                  <a:extLst>
                    <a:ext uri="{9D8B030D-6E8A-4147-A177-3AD203B41FA5}">
                      <a16:colId xmlns:a16="http://schemas.microsoft.com/office/drawing/2014/main" val="3732997178"/>
                    </a:ext>
                  </a:extLst>
                </a:gridCol>
                <a:gridCol w="758957">
                  <a:extLst>
                    <a:ext uri="{9D8B030D-6E8A-4147-A177-3AD203B41FA5}">
                      <a16:colId xmlns:a16="http://schemas.microsoft.com/office/drawing/2014/main" val="2933752329"/>
                    </a:ext>
                  </a:extLst>
                </a:gridCol>
                <a:gridCol w="758957">
                  <a:extLst>
                    <a:ext uri="{9D8B030D-6E8A-4147-A177-3AD203B41FA5}">
                      <a16:colId xmlns:a16="http://schemas.microsoft.com/office/drawing/2014/main" val="3111086524"/>
                    </a:ext>
                  </a:extLst>
                </a:gridCol>
                <a:gridCol w="759243">
                  <a:extLst>
                    <a:ext uri="{9D8B030D-6E8A-4147-A177-3AD203B41FA5}">
                      <a16:colId xmlns:a16="http://schemas.microsoft.com/office/drawing/2014/main" val="839944958"/>
                    </a:ext>
                  </a:extLst>
                </a:gridCol>
                <a:gridCol w="743789">
                  <a:extLst>
                    <a:ext uri="{9D8B030D-6E8A-4147-A177-3AD203B41FA5}">
                      <a16:colId xmlns:a16="http://schemas.microsoft.com/office/drawing/2014/main" val="826667423"/>
                    </a:ext>
                  </a:extLst>
                </a:gridCol>
                <a:gridCol w="769127">
                  <a:extLst>
                    <a:ext uri="{9D8B030D-6E8A-4147-A177-3AD203B41FA5}">
                      <a16:colId xmlns:a16="http://schemas.microsoft.com/office/drawing/2014/main" val="1805733582"/>
                    </a:ext>
                  </a:extLst>
                </a:gridCol>
                <a:gridCol w="748787">
                  <a:extLst>
                    <a:ext uri="{9D8B030D-6E8A-4147-A177-3AD203B41FA5}">
                      <a16:colId xmlns:a16="http://schemas.microsoft.com/office/drawing/2014/main" val="1238531158"/>
                    </a:ext>
                  </a:extLst>
                </a:gridCol>
                <a:gridCol w="758957">
                  <a:extLst>
                    <a:ext uri="{9D8B030D-6E8A-4147-A177-3AD203B41FA5}">
                      <a16:colId xmlns:a16="http://schemas.microsoft.com/office/drawing/2014/main" val="2031088356"/>
                    </a:ext>
                  </a:extLst>
                </a:gridCol>
                <a:gridCol w="758957">
                  <a:extLst>
                    <a:ext uri="{9D8B030D-6E8A-4147-A177-3AD203B41FA5}">
                      <a16:colId xmlns:a16="http://schemas.microsoft.com/office/drawing/2014/main" val="2051558103"/>
                    </a:ext>
                  </a:extLst>
                </a:gridCol>
                <a:gridCol w="729195">
                  <a:extLst>
                    <a:ext uri="{9D8B030D-6E8A-4147-A177-3AD203B41FA5}">
                      <a16:colId xmlns:a16="http://schemas.microsoft.com/office/drawing/2014/main" val="3186404377"/>
                    </a:ext>
                  </a:extLst>
                </a:gridCol>
                <a:gridCol w="758957">
                  <a:extLst>
                    <a:ext uri="{9D8B030D-6E8A-4147-A177-3AD203B41FA5}">
                      <a16:colId xmlns:a16="http://schemas.microsoft.com/office/drawing/2014/main" val="1476164792"/>
                    </a:ext>
                  </a:extLst>
                </a:gridCol>
                <a:gridCol w="758957">
                  <a:extLst>
                    <a:ext uri="{9D8B030D-6E8A-4147-A177-3AD203B41FA5}">
                      <a16:colId xmlns:a16="http://schemas.microsoft.com/office/drawing/2014/main" val="4176992248"/>
                    </a:ext>
                  </a:extLst>
                </a:gridCol>
              </a:tblGrid>
              <a:tr h="84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week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team1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team2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score1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score2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actual_   outcome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elo1_pre</a:t>
                      </a: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elo2_pre</a:t>
                      </a: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elo1_prob</a:t>
                      </a: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elo2_prob</a:t>
                      </a: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pred</a:t>
                      </a: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_   outcome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elo1_post</a:t>
                      </a: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elo2_post</a:t>
                      </a: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30847"/>
                  </a:ext>
                </a:extLst>
              </a:tr>
              <a:tr h="431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10/18/2020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SF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LAR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1,613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1,586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67%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33%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1,620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1,580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853459871"/>
                  </a:ext>
                </a:extLst>
              </a:tr>
            </a:tbl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42836335-8A26-4A10-960A-673BB33A1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10"/>
    </mc:Choice>
    <mc:Fallback xmlns="">
      <p:transition spd="slow" advTm="8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D3395-A62F-4C2F-AF22-5331BC179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NFL Elo Ratings through Week 7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1F19E12-FB15-4FBE-9E81-9B49B64F1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486593"/>
            <a:ext cx="2094807" cy="20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3CE1A-B1DE-4B4E-9F4B-87BE802A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82" y="1486593"/>
            <a:ext cx="10037135" cy="5122025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A6565A1-2913-47B5-8BFC-D21BD83A50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48"/>
    </mc:Choice>
    <mc:Fallback xmlns="">
      <p:transition spd="slow" advTm="16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4510</TotalTime>
  <Words>1025</Words>
  <Application>Microsoft Office PowerPoint</Application>
  <PresentationFormat>Widescreen</PresentationFormat>
  <Paragraphs>381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Predicting the Winner of NFL-Games using Elo Rating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Winner of NFL-Games using Elo Rating</dc:title>
  <dc:creator>Timothy Robbins</dc:creator>
  <cp:lastModifiedBy>Timothy Robbins</cp:lastModifiedBy>
  <cp:revision>74</cp:revision>
  <cp:lastPrinted>2020-11-10T16:32:29Z</cp:lastPrinted>
  <dcterms:created xsi:type="dcterms:W3CDTF">2020-11-07T15:13:39Z</dcterms:created>
  <dcterms:modified xsi:type="dcterms:W3CDTF">2020-11-12T16:16:27Z</dcterms:modified>
</cp:coreProperties>
</file>